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29" r:id="rId3"/>
    <p:sldId id="330" r:id="rId4"/>
    <p:sldId id="331" r:id="rId5"/>
    <p:sldId id="311" r:id="rId6"/>
    <p:sldId id="317" r:id="rId7"/>
    <p:sldId id="318" r:id="rId8"/>
    <p:sldId id="319" r:id="rId9"/>
    <p:sldId id="346" r:id="rId10"/>
    <p:sldId id="320" r:id="rId11"/>
    <p:sldId id="321" r:id="rId12"/>
    <p:sldId id="322" r:id="rId13"/>
    <p:sldId id="323" r:id="rId14"/>
    <p:sldId id="327" r:id="rId15"/>
    <p:sldId id="328" r:id="rId16"/>
    <p:sldId id="324" r:id="rId17"/>
    <p:sldId id="334" r:id="rId18"/>
    <p:sldId id="332" r:id="rId19"/>
    <p:sldId id="333" r:id="rId20"/>
    <p:sldId id="325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4" r:id="rId30"/>
    <p:sldId id="345" r:id="rId31"/>
    <p:sldId id="343" r:id="rId32"/>
    <p:sldId id="347" r:id="rId33"/>
  </p:sldIdLst>
  <p:sldSz cx="9144000" cy="5143500" type="screen16x9"/>
  <p:notesSz cx="6858000" cy="9144000"/>
  <p:embeddedFontLst>
    <p:embeddedFont>
      <p:font typeface="Adobe Devanagari" panose="02040503050201020203" pitchFamily="18" charset="0"/>
      <p:regular r:id="rId36"/>
      <p:bold r:id="rId37"/>
      <p:italic r:id="rId38"/>
      <p:boldItalic r:id="rId39"/>
    </p:embeddedFont>
    <p:embeddedFont>
      <p:font typeface="Dosis" panose="020B0604020202020204" charset="0"/>
      <p:regular r:id="rId40"/>
      <p:bold r:id="rId41"/>
    </p:embeddedFont>
    <p:embeddedFont>
      <p:font typeface="Sniglet" panose="020B0604020202020204" charset="0"/>
      <p:regular r:id="rId42"/>
    </p:embeddedFont>
    <p:embeddedFont>
      <p:font typeface="Brush Script MT" panose="03060802040406070304" pitchFamily="66" charset="0"/>
      <p:italic r:id="rId43"/>
    </p:embeddedFont>
    <p:embeddedFont>
      <p:font typeface="Bahnschrift Light Condensed" panose="020B0502040204020203" pitchFamily="3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9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403A3B1C-FEF5-4000-9251-07B681045B61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13EB9-1950-4FD6-BD28-ED393C770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5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Search and Recover Photograph Evidence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48" y="273049"/>
            <a:ext cx="1653524" cy="1527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48" y="2363787"/>
            <a:ext cx="1781404" cy="20177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895" y="717550"/>
            <a:ext cx="5833367" cy="32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53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944"/>
            <a:ext cx="4852291" cy="3528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610" y="1345944"/>
            <a:ext cx="4328575" cy="35239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71950" y="238696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83366" y="2299334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31676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Repairing Damaged Headers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2908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47925" y="1111937"/>
            <a:ext cx="6791700" cy="3610800"/>
          </a:xfrm>
        </p:spPr>
        <p:txBody>
          <a:bodyPr/>
          <a:lstStyle/>
          <a:p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Investigate a possible intellectual property theft by a new employee of Superior Bicycles, Inc.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" name="Content Placeholder 2" descr="Chris Robinson. From: Tom Johnson, left angle bracket, 1060waddisonst@g m x, dot, u s, right angle bracket. Sent: Monday, July 10, 2017 2:40 P M. To: Jim Shu Subject: You might be interested. Jim, I had a tour of the new kayak factory. I think we can run with this to the other party interested in competing. I smuggled these files out, they are JPEG files I edited with my hex editor so that the email monitor won't pick up on them. So to view them you have to re-edit each file to the proper JPEG header of offset Ox FF D8 FF EC and offset 6 of 4A. Then you have to rename them to a .jpg extension to view them. Tom.">
            <a:extLst>
              <a:ext uri="{FF2B5EF4-FFF2-40B4-BE49-F238E27FC236}">
                <a16:creationId xmlns:a16="http://schemas.microsoft.com/office/drawing/2014/main" xmlns="" id="{6A63120E-95EF-B346-B954-FB5E876070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39" y="2155205"/>
            <a:ext cx="6344361" cy="27643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47850" y="3819525"/>
            <a:ext cx="1028700" cy="1809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99430" y="3829051"/>
            <a:ext cx="3901419" cy="1714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5999" y="4008412"/>
            <a:ext cx="4514849" cy="15401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71952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 </a:t>
            </a:r>
            <a:r>
              <a:rPr lang="en-US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5" y="1193544"/>
            <a:ext cx="4243175" cy="3610800"/>
          </a:xfrm>
        </p:spPr>
        <p:txBody>
          <a:bodyPr/>
          <a:lstStyle/>
          <a:p>
            <a:r>
              <a:rPr lang="en-US" dirty="0" smtClean="0"/>
              <a:t>“re-edit each file to the proper JPEG header of offset Ox FF D8 FF E0 and offset 6 of 4A”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1082425"/>
            <a:ext cx="4328575" cy="35239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01050" y="202120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85255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5" y="1193544"/>
            <a:ext cx="4243175" cy="3610800"/>
          </a:xfrm>
        </p:spPr>
        <p:txBody>
          <a:bodyPr/>
          <a:lstStyle/>
          <a:p>
            <a:r>
              <a:rPr lang="en-US" dirty="0"/>
              <a:t>How to find these modified images?</a:t>
            </a:r>
          </a:p>
          <a:p>
            <a:pPr lvl="1"/>
            <a:r>
              <a:rPr lang="en-US" dirty="0"/>
              <a:t>We can research the string “FIF”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1082425"/>
            <a:ext cx="4328575" cy="35239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01050" y="2021205"/>
            <a:ext cx="339090" cy="1352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63108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Challenge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find these modified </a:t>
            </a:r>
            <a:r>
              <a:rPr lang="en-US" dirty="0" smtClean="0"/>
              <a:t>images?</a:t>
            </a:r>
            <a:endParaRPr lang="en-US" dirty="0"/>
          </a:p>
          <a:p>
            <a:pPr lvl="1"/>
            <a:r>
              <a:rPr lang="en-US" dirty="0"/>
              <a:t>We can research the string “FIF”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9667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working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AF13EB9-1950-4FD6-BD28-ED393C770A15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06" y="1276349"/>
            <a:ext cx="4585743" cy="333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19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02" y="190499"/>
            <a:ext cx="4633372" cy="22860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02" y="2641600"/>
            <a:ext cx="4674537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09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070"/>
          <a:stretch/>
        </p:blipFill>
        <p:spPr>
          <a:xfrm>
            <a:off x="2587652" y="2578100"/>
            <a:ext cx="3793854" cy="2389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52" y="57150"/>
            <a:ext cx="3766517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36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lab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435100"/>
            <a:ext cx="6251291" cy="340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57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43" y="381998"/>
            <a:ext cx="6348098" cy="402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2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15" y="560254"/>
            <a:ext cx="6283073" cy="391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7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50" y="522154"/>
            <a:ext cx="6826187" cy="41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60" y="1196829"/>
            <a:ext cx="5769096" cy="35972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“FIF” substring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89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541772"/>
            <a:ext cx="6858000" cy="380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33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799" y="0"/>
            <a:ext cx="59567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62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fix it?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138" t="46703" r="-282" b="40930"/>
          <a:stretch/>
        </p:blipFill>
        <p:spPr>
          <a:xfrm>
            <a:off x="4635499" y="225025"/>
            <a:ext cx="4317281" cy="615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1082424"/>
            <a:ext cx="6853025" cy="38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0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75" y="1158563"/>
            <a:ext cx="4281553" cy="2973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239" y="2232195"/>
            <a:ext cx="3719081" cy="275890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the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70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Rebuild File headers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6" y="1184455"/>
            <a:ext cx="3206567" cy="2803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720" y="2050749"/>
            <a:ext cx="5201750" cy="16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32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Rebuild File headers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0" y="1740463"/>
            <a:ext cx="4782564" cy="13314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84" y="1489593"/>
            <a:ext cx="2618866" cy="183320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979921" y="2285788"/>
            <a:ext cx="413574" cy="120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83314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22" y="935233"/>
            <a:ext cx="4986425" cy="30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2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Rebuild File headers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4" y="1487487"/>
            <a:ext cx="3463611" cy="25638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1339662"/>
            <a:ext cx="4173375" cy="28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85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search and recover other pictures?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79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Magic numbers (</a:t>
            </a:r>
            <a:r>
              <a:rPr lang="en-US" dirty="0"/>
              <a:t>file signatures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4479071" cy="3476686"/>
          </a:xfrm>
        </p:spPr>
        <p:txBody>
          <a:bodyPr/>
          <a:lstStyle/>
          <a:p>
            <a:r>
              <a:rPr lang="en-US" dirty="0" smtClean="0"/>
              <a:t>Verify 5 file signatures using </a:t>
            </a:r>
            <a:r>
              <a:rPr lang="en-US" dirty="0" err="1" smtClean="0"/>
              <a:t>WinHex</a:t>
            </a:r>
            <a:r>
              <a:rPr lang="en-US" dirty="0" smtClean="0"/>
              <a:t> or </a:t>
            </a:r>
            <a:r>
              <a:rPr lang="en-US" dirty="0" err="1" smtClean="0"/>
              <a:t>HxD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747925" y="1183267"/>
            <a:ext cx="47060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2075" y="4722737"/>
            <a:ext cx="197361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http://technologieshare.com/what-is-exif-data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358" y="147009"/>
            <a:ext cx="2983881" cy="48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05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837" y="1152720"/>
            <a:ext cx="4543425" cy="1790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48" y="1092200"/>
            <a:ext cx="2462582" cy="19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98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 Graphics File Formats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5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JPGE-Joint Photographic Experts Group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5875125" cy="3610800"/>
          </a:xfrm>
        </p:spPr>
        <p:txBody>
          <a:bodyPr/>
          <a:lstStyle/>
          <a:p>
            <a:r>
              <a:rPr lang="en-US" sz="1800" dirty="0" smtClean="0"/>
              <a:t>the </a:t>
            </a:r>
            <a:r>
              <a:rPr lang="en-US" sz="1800" dirty="0"/>
              <a:t>name of the committee</a:t>
            </a:r>
            <a:endParaRPr lang="en-US" sz="1800" dirty="0" smtClean="0"/>
          </a:p>
          <a:p>
            <a:r>
              <a:rPr lang="en-US" sz="1800" dirty="0" smtClean="0"/>
              <a:t>is </a:t>
            </a:r>
            <a:r>
              <a:rPr lang="en-US" sz="1800" dirty="0"/>
              <a:t>a commonly standard used method of </a:t>
            </a:r>
            <a:r>
              <a:rPr lang="en-US" sz="1800" dirty="0" err="1"/>
              <a:t>lossy</a:t>
            </a:r>
            <a:r>
              <a:rPr lang="en-US" sz="1800" dirty="0"/>
              <a:t> compression for digital photography. </a:t>
            </a:r>
          </a:p>
          <a:p>
            <a:r>
              <a:rPr lang="en-US" sz="1800" dirty="0"/>
              <a:t>only to a class of compression algorithms,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not to a specific file format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576" y="0"/>
            <a:ext cx="2353424" cy="506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8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most common image file formats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681575" cy="3610800"/>
          </a:xfrm>
        </p:spPr>
        <p:txBody>
          <a:bodyPr/>
          <a:lstStyle/>
          <a:p>
            <a:r>
              <a:rPr lang="en-US" sz="1600" dirty="0" smtClean="0"/>
              <a:t>JPEG/</a:t>
            </a:r>
            <a:r>
              <a:rPr lang="en-US" sz="1600" dirty="0" err="1" smtClean="0"/>
              <a:t>Exif</a:t>
            </a:r>
            <a:r>
              <a:rPr lang="en-US" sz="1600" dirty="0" smtClean="0"/>
              <a:t> </a:t>
            </a:r>
            <a:r>
              <a:rPr lang="en-US" sz="1600" dirty="0"/>
              <a:t>(0xFFD8 FFE1): used by digital cameras and other photographic image capture devices.</a:t>
            </a:r>
          </a:p>
          <a:p>
            <a:r>
              <a:rPr lang="en-US" sz="1600" dirty="0"/>
              <a:t>JPEG/JFIF (0xFFD8 FFE0): : storing and transmitting photographic images on the World Wide Web.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948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Magic numbers (</a:t>
            </a:r>
            <a:r>
              <a:rPr lang="en-US" dirty="0"/>
              <a:t>file signatures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747925" y="1183267"/>
            <a:ext cx="47060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https://digital-forensics.sans.org/media/hex_file_and_regex_cheat_sheet.pdf</a:t>
            </a:r>
          </a:p>
        </p:txBody>
      </p:sp>
      <p:sp>
        <p:nvSpPr>
          <p:cNvPr id="7" name="Rectangle 6"/>
          <p:cNvSpPr/>
          <p:nvPr/>
        </p:nvSpPr>
        <p:spPr>
          <a:xfrm>
            <a:off x="932075" y="4722737"/>
            <a:ext cx="197361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http://technologieshare.com/what-is-exif-data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358" y="147009"/>
            <a:ext cx="2983881" cy="48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8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WinHex</a:t>
            </a:r>
            <a:r>
              <a:rPr lang="en-US" dirty="0" smtClean="0"/>
              <a:t> alternative (optional)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5" y="1302836"/>
            <a:ext cx="6140400" cy="506509"/>
          </a:xfrm>
        </p:spPr>
        <p:txBody>
          <a:bodyPr/>
          <a:lstStyle/>
          <a:p>
            <a:r>
              <a:rPr lang="en-US" dirty="0" err="1"/>
              <a:t>HxD</a:t>
            </a:r>
            <a:r>
              <a:rPr lang="en-US" dirty="0"/>
              <a:t> - Freeware Hex Editor and Disk Editor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19" y="1971472"/>
            <a:ext cx="3110175" cy="2828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002" y="2559704"/>
            <a:ext cx="5111636" cy="165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22249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262</Words>
  <Application>Microsoft Office PowerPoint</Application>
  <PresentationFormat>On-screen Show (16:9)</PresentationFormat>
  <Paragraphs>54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Adobe Devanagari</vt:lpstr>
      <vt:lpstr>Dosis</vt:lpstr>
      <vt:lpstr>Sniglet</vt:lpstr>
      <vt:lpstr>Brush Script MT</vt:lpstr>
      <vt:lpstr>Bahnschrift Light Condensed</vt:lpstr>
      <vt:lpstr>Friar template</vt:lpstr>
      <vt:lpstr>Search and Recover Photograph Evidence</vt:lpstr>
      <vt:lpstr>Download lab data</vt:lpstr>
      <vt:lpstr>PowerPoint Presentation</vt:lpstr>
      <vt:lpstr>PowerPoint Presentation</vt:lpstr>
      <vt:lpstr>Understanding Graphics File Formats </vt:lpstr>
      <vt:lpstr>JPGE-Joint Photographic Experts Group</vt:lpstr>
      <vt:lpstr>The most common image file formats</vt:lpstr>
      <vt:lpstr>Magic numbers (file signatures)</vt:lpstr>
      <vt:lpstr>WinHex alternative (optional)</vt:lpstr>
      <vt:lpstr>PowerPoint Presentation</vt:lpstr>
      <vt:lpstr>PowerPoint Presentation</vt:lpstr>
      <vt:lpstr>Repairing Damaged Headers </vt:lpstr>
      <vt:lpstr>Case study</vt:lpstr>
      <vt:lpstr>Understand the problem</vt:lpstr>
      <vt:lpstr>Key Challenge </vt:lpstr>
      <vt:lpstr>Key Challenge  </vt:lpstr>
      <vt:lpstr>Create a working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 “FIF” substring</vt:lpstr>
      <vt:lpstr>PowerPoint Presentation</vt:lpstr>
      <vt:lpstr>PowerPoint Presentation</vt:lpstr>
      <vt:lpstr>How to fix it?</vt:lpstr>
      <vt:lpstr>Extract the file</vt:lpstr>
      <vt:lpstr>Rebuild File headers</vt:lpstr>
      <vt:lpstr>Rebuild File headers</vt:lpstr>
      <vt:lpstr>Rebuild File headers</vt:lpstr>
      <vt:lpstr>Question?</vt:lpstr>
      <vt:lpstr>Find Magic numbers (file signatures)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Frank Xu</cp:lastModifiedBy>
  <cp:revision>85</cp:revision>
  <dcterms:modified xsi:type="dcterms:W3CDTF">2018-10-28T15:30:33Z</dcterms:modified>
</cp:coreProperties>
</file>